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1BD7E72-E417-4E48-B5F6-0C73C5B56313}" type="datetimeFigureOut">
              <a:rPr lang="en-US" smtClean="0"/>
              <a:t>8/15/2012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41E19B-1E8F-4619-ABE7-726C100B48A4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easybib.com/cite/tags/docid/13453012022013bd1e-b6db-4e25-bc73-2d1387fe468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Supplement Use In Adolescents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FND 252</a:t>
            </a:r>
          </a:p>
          <a:p>
            <a:r>
              <a:rPr lang="en-US" dirty="0" smtClean="0"/>
              <a:t>Chase Chesterman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Anabolic-  derived from testosterone or synthetically made steroid hormone that resembles testosterone in promoting the growth of muscle.</a:t>
            </a:r>
          </a:p>
          <a:p>
            <a:r>
              <a:rPr lang="en-US" dirty="0" smtClean="0"/>
              <a:t>Can be taken orally or injected</a:t>
            </a:r>
          </a:p>
          <a:p>
            <a:r>
              <a:rPr lang="en-US" dirty="0" smtClean="0"/>
              <a:t>National Institute of Drug Abuse (NIDA) 2010 reports 0.5% 8</a:t>
            </a:r>
            <a:r>
              <a:rPr lang="en-US" baseline="30000" dirty="0" smtClean="0"/>
              <a:t>th</a:t>
            </a:r>
            <a:r>
              <a:rPr lang="en-US" dirty="0" smtClean="0"/>
              <a:t> graders, 1.0% 10</a:t>
            </a:r>
            <a:r>
              <a:rPr lang="en-US" baseline="30000" dirty="0" smtClean="0"/>
              <a:t>th</a:t>
            </a:r>
            <a:r>
              <a:rPr lang="en-US" dirty="0" smtClean="0"/>
              <a:t> graders, and 1.5% 12</a:t>
            </a:r>
            <a:r>
              <a:rPr lang="en-US" baseline="30000" dirty="0" smtClean="0"/>
              <a:t>th</a:t>
            </a:r>
            <a:r>
              <a:rPr lang="en-US" dirty="0" smtClean="0"/>
              <a:t> graders, used steroids in the previous year.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Anabolic-Androgenic Steroids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Increases Lean Muscle Tissue</a:t>
            </a:r>
          </a:p>
          <a:p>
            <a:r>
              <a:rPr lang="en-US" dirty="0" smtClean="0"/>
              <a:t>Treatment for many health problems</a:t>
            </a:r>
          </a:p>
          <a:p>
            <a:pPr lvl="1"/>
            <a:r>
              <a:rPr lang="en-US" dirty="0" smtClean="0"/>
              <a:t>Aplastic anemia</a:t>
            </a:r>
          </a:p>
          <a:p>
            <a:pPr lvl="1"/>
            <a:r>
              <a:rPr lang="en-US" dirty="0" smtClean="0"/>
              <a:t>Red-cell aplasia</a:t>
            </a:r>
          </a:p>
          <a:p>
            <a:pPr lvl="1"/>
            <a:r>
              <a:rPr lang="en-US" dirty="0" smtClean="0"/>
              <a:t>Hemolytic anemia</a:t>
            </a:r>
          </a:p>
          <a:p>
            <a:pPr lvl="1"/>
            <a:r>
              <a:rPr lang="en-US" dirty="0" smtClean="0"/>
              <a:t>Renal failure</a:t>
            </a:r>
          </a:p>
          <a:p>
            <a:pPr lvl="1"/>
            <a:r>
              <a:rPr lang="en-US" dirty="0" smtClean="0"/>
              <a:t>Myeloid Metaplasia</a:t>
            </a:r>
          </a:p>
          <a:p>
            <a:pPr lvl="1"/>
            <a:r>
              <a:rPr lang="en-US" dirty="0" smtClean="0"/>
              <a:t>Leukemia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Positives Of Steroids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Abuse, especially by athletes, causes serious health implications</a:t>
            </a:r>
          </a:p>
          <a:p>
            <a:r>
              <a:rPr lang="en-US" dirty="0" smtClean="0"/>
              <a:t>Liver damage, jaundice, water retention, hypertension, and increase in LDL </a:t>
            </a:r>
          </a:p>
          <a:p>
            <a:r>
              <a:rPr lang="en-US" dirty="0" smtClean="0"/>
              <a:t>Males-shrinking of testicles, baldness, breast development, and infertility</a:t>
            </a:r>
          </a:p>
          <a:p>
            <a:r>
              <a:rPr lang="en-US" dirty="0" smtClean="0"/>
              <a:t>Female-facial hair, menstrual changes, male-patterned baldness, deepening voice</a:t>
            </a:r>
          </a:p>
          <a:p>
            <a:r>
              <a:rPr lang="en-US" dirty="0" smtClean="0"/>
              <a:t>Teens risk stunted growth, accelerated puberty changes, and severe acne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Naturally synthesized by combining the amino acids glycine, methionine, and arginine in physiological amounts in kidney, liver, and pancreas.</a:t>
            </a:r>
          </a:p>
          <a:p>
            <a:r>
              <a:rPr lang="en-US" dirty="0" smtClean="0"/>
              <a:t>Taken for enhanced performance and improved appearance</a:t>
            </a:r>
          </a:p>
          <a:p>
            <a:r>
              <a:rPr lang="en-US" dirty="0" smtClean="0"/>
              <a:t>Grades 6-12 have reported taking creatine</a:t>
            </a:r>
          </a:p>
          <a:p>
            <a:r>
              <a:rPr lang="en-US" dirty="0" smtClean="0"/>
              <a:t>The highest percent was 12</a:t>
            </a:r>
            <a:r>
              <a:rPr lang="en-US" baseline="30000" dirty="0" smtClean="0"/>
              <a:t>th</a:t>
            </a:r>
            <a:r>
              <a:rPr lang="en-US" dirty="0" smtClean="0"/>
              <a:t> grade of 44%</a:t>
            </a:r>
          </a:p>
          <a:p>
            <a:r>
              <a:rPr lang="en-US" dirty="0" smtClean="0"/>
              <a:t>Used by athletes of all sports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Naturally synthesized by body.</a:t>
            </a:r>
          </a:p>
          <a:p>
            <a:r>
              <a:rPr lang="en-US" dirty="0" smtClean="0"/>
              <a:t>Can be found in diet.</a:t>
            </a:r>
          </a:p>
          <a:p>
            <a:r>
              <a:rPr lang="en-US" dirty="0" smtClean="0"/>
              <a:t>Creatine facilitates the production of free energy during exercise</a:t>
            </a:r>
          </a:p>
          <a:p>
            <a:r>
              <a:rPr lang="en-US" dirty="0" smtClean="0"/>
              <a:t>Documented studies show creatine improves baseline strength in adults.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little to no research on the effects of creatine in peoples under 18</a:t>
            </a:r>
          </a:p>
          <a:p>
            <a:r>
              <a:rPr lang="en-US" dirty="0" smtClean="0"/>
              <a:t>Fear of supplementation at young age will lead to more serious aids, ex. steroids</a:t>
            </a:r>
          </a:p>
          <a:p>
            <a:r>
              <a:rPr lang="en-US" dirty="0" smtClean="0"/>
              <a:t>Can cause health implications </a:t>
            </a:r>
          </a:p>
          <a:p>
            <a:pPr lvl="1"/>
            <a:r>
              <a:rPr lang="en-US" dirty="0" smtClean="0"/>
              <a:t>Renal failure</a:t>
            </a:r>
          </a:p>
          <a:p>
            <a:pPr lvl="1"/>
            <a:r>
              <a:rPr lang="en-US" dirty="0" smtClean="0"/>
              <a:t>Kidney Damage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Produced by pituitary gland, regulated by hypothalamus</a:t>
            </a:r>
          </a:p>
          <a:p>
            <a:r>
              <a:rPr lang="en-US" dirty="0" smtClean="0"/>
              <a:t>Prompts increase in linear height, muscle development, and bone growth</a:t>
            </a:r>
          </a:p>
          <a:p>
            <a:r>
              <a:rPr lang="en-US" dirty="0" smtClean="0"/>
              <a:t>Studies have reported 5% of adolescent males have taken the growth hormone</a:t>
            </a:r>
          </a:p>
          <a:p>
            <a:r>
              <a:rPr lang="en-US" dirty="0" smtClean="0"/>
              <a:t>Taken to Improve Athletic Performance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Human Growth Hormone (HGH)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Adults</a:t>
            </a:r>
          </a:p>
          <a:p>
            <a:pPr lvl="1"/>
            <a:r>
              <a:rPr lang="en-US" dirty="0" smtClean="0"/>
              <a:t>Growth Hormone Deficiency</a:t>
            </a:r>
          </a:p>
          <a:p>
            <a:pPr lvl="1"/>
            <a:r>
              <a:rPr lang="en-US" dirty="0" smtClean="0"/>
              <a:t>Muscle Wasting Due to HIV</a:t>
            </a:r>
          </a:p>
          <a:p>
            <a:pPr lvl="1"/>
            <a:r>
              <a:rPr lang="en-US" dirty="0" smtClean="0"/>
              <a:t>Short Bowel Syndrome</a:t>
            </a:r>
          </a:p>
          <a:p>
            <a:r>
              <a:rPr lang="en-US" dirty="0" smtClean="0"/>
              <a:t>Children</a:t>
            </a:r>
          </a:p>
          <a:p>
            <a:pPr lvl="1"/>
            <a:r>
              <a:rPr lang="en-US" dirty="0" smtClean="0"/>
              <a:t>Growth Hormone Deficiency</a:t>
            </a:r>
          </a:p>
          <a:p>
            <a:pPr lvl="1"/>
            <a:r>
              <a:rPr lang="en-US" dirty="0" smtClean="0"/>
              <a:t>Chronic Kidney Disease</a:t>
            </a:r>
          </a:p>
          <a:p>
            <a:pPr lvl="1"/>
            <a:r>
              <a:rPr lang="en-US" dirty="0" smtClean="0"/>
              <a:t>Turner Syndrome</a:t>
            </a:r>
          </a:p>
          <a:p>
            <a:pPr lvl="1"/>
            <a:r>
              <a:rPr lang="en-US" dirty="0" smtClean="0"/>
              <a:t>Prader-Willi  Syndrome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Short-Term</a:t>
            </a:r>
          </a:p>
          <a:p>
            <a:pPr lvl="1"/>
            <a:r>
              <a:rPr lang="en-US" dirty="0" smtClean="0"/>
              <a:t>Joint and Muscle Pain</a:t>
            </a:r>
          </a:p>
          <a:p>
            <a:pPr lvl="1"/>
            <a:r>
              <a:rPr lang="en-US" dirty="0" smtClean="0"/>
              <a:t>Fluid Build Up</a:t>
            </a:r>
          </a:p>
          <a:p>
            <a:pPr lvl="1"/>
            <a:r>
              <a:rPr lang="en-US" dirty="0" smtClean="0"/>
              <a:t>Swelling in Joints</a:t>
            </a:r>
          </a:p>
          <a:p>
            <a:r>
              <a:rPr lang="en-US" dirty="0" smtClean="0"/>
              <a:t>Long-Term</a:t>
            </a:r>
          </a:p>
          <a:p>
            <a:pPr lvl="1"/>
            <a:r>
              <a:rPr lang="en-US" dirty="0" smtClean="0"/>
              <a:t>HIV, AIDs, or Hepatitis if using needles</a:t>
            </a:r>
          </a:p>
          <a:p>
            <a:pPr lvl="1"/>
            <a:r>
              <a:rPr lang="en-US" dirty="0" smtClean="0"/>
              <a:t>Heart Disease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 Known As Ma Huang</a:t>
            </a:r>
          </a:p>
          <a:p>
            <a:r>
              <a:rPr lang="en-US" dirty="0" smtClean="0"/>
              <a:t>Illegal in most states</a:t>
            </a:r>
          </a:p>
          <a:p>
            <a:pPr lvl="1"/>
            <a:r>
              <a:rPr lang="en-US" dirty="0" smtClean="0"/>
              <a:t>Can be found in some over-the-counter drugs for asthma</a:t>
            </a:r>
          </a:p>
          <a:p>
            <a:r>
              <a:rPr lang="en-US" dirty="0" smtClean="0"/>
              <a:t>Used as a Thermogenic for Weight Loss</a:t>
            </a:r>
          </a:p>
          <a:p>
            <a:pPr lvl="1"/>
            <a:r>
              <a:rPr lang="en-US" dirty="0" smtClean="0"/>
              <a:t>Mimics effects of Adrenaline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Ephedra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 product taken by mouth that contains a ‘dietary ingredient’ intended to supplement the diet” – FDA</a:t>
            </a:r>
          </a:p>
          <a:p>
            <a:r>
              <a:rPr lang="en-US" dirty="0" smtClean="0"/>
              <a:t>Dietary ingredient- vitamin, mineral, herb or other botanicals, amino acids, and substances such as enzymes, organ tissues, glandular, and metabolites.</a:t>
            </a:r>
          </a:p>
          <a:p>
            <a:r>
              <a:rPr lang="en-US" dirty="0" smtClean="0"/>
              <a:t>Extracted or concentrated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Dietary Supplement (DS)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Has been proven:</a:t>
            </a:r>
          </a:p>
          <a:p>
            <a:pPr lvl="1"/>
            <a:r>
              <a:rPr lang="en-US" sz="4000" dirty="0" smtClean="0"/>
              <a:t>Weight Loss</a:t>
            </a:r>
          </a:p>
          <a:p>
            <a:pPr lvl="1"/>
            <a:r>
              <a:rPr lang="en-US" sz="4000" dirty="0" smtClean="0"/>
              <a:t>Helps women with sexual </a:t>
            </a:r>
            <a:r>
              <a:rPr lang="en-US" sz="4000" dirty="0"/>
              <a:t>d</a:t>
            </a:r>
            <a:r>
              <a:rPr lang="en-US" sz="4000" dirty="0" smtClean="0"/>
              <a:t>ysfunction </a:t>
            </a:r>
            <a:endParaRPr lang="en-US" sz="4000" dirty="0"/>
          </a:p>
          <a:p>
            <a:pPr lvl="1"/>
            <a:r>
              <a:rPr lang="en-US" sz="4000" dirty="0" smtClean="0"/>
              <a:t>Tolerate Asthma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 100 deaths reported</a:t>
            </a:r>
          </a:p>
          <a:p>
            <a:r>
              <a:rPr lang="en-US" dirty="0" smtClean="0"/>
              <a:t>Causes </a:t>
            </a:r>
          </a:p>
          <a:p>
            <a:pPr lvl="1"/>
            <a:r>
              <a:rPr lang="en-US" dirty="0" smtClean="0"/>
              <a:t>Rapid Heartbeat</a:t>
            </a:r>
          </a:p>
          <a:p>
            <a:pPr lvl="1"/>
            <a:r>
              <a:rPr lang="en-US" dirty="0" smtClean="0"/>
              <a:t>High Blood Pressure</a:t>
            </a:r>
          </a:p>
          <a:p>
            <a:pPr lvl="1"/>
            <a:r>
              <a:rPr lang="en-US" dirty="0" smtClean="0"/>
              <a:t>Agitation</a:t>
            </a:r>
          </a:p>
          <a:p>
            <a:pPr lvl="1"/>
            <a:r>
              <a:rPr lang="en-US" dirty="0" smtClean="0"/>
              <a:t>Insomnia</a:t>
            </a:r>
          </a:p>
          <a:p>
            <a:pPr lvl="1"/>
            <a:r>
              <a:rPr lang="en-US" dirty="0" smtClean="0"/>
              <a:t>Nausea</a:t>
            </a:r>
          </a:p>
          <a:p>
            <a:pPr lvl="1"/>
            <a:r>
              <a:rPr lang="en-US" dirty="0" smtClean="0"/>
              <a:t>Testing Positive for methamphetamines on Drug Screenings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Negatives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Educate them about ALL supplements</a:t>
            </a:r>
          </a:p>
          <a:p>
            <a:pPr lvl="1"/>
            <a:r>
              <a:rPr lang="en-US" dirty="0" smtClean="0"/>
              <a:t>Teach positive and negatives</a:t>
            </a:r>
          </a:p>
          <a:p>
            <a:pPr lvl="1"/>
            <a:r>
              <a:rPr lang="en-US" dirty="0" smtClean="0"/>
              <a:t>Long-term effects</a:t>
            </a:r>
          </a:p>
          <a:p>
            <a:pPr lvl="1"/>
            <a:r>
              <a:rPr lang="en-US" dirty="0" smtClean="0"/>
              <a:t>How the supplements work</a:t>
            </a:r>
          </a:p>
          <a:p>
            <a:r>
              <a:rPr lang="en-US" dirty="0" smtClean="0"/>
              <a:t>Give them the tools needed</a:t>
            </a:r>
          </a:p>
          <a:p>
            <a:pPr lvl="1"/>
            <a:r>
              <a:rPr lang="en-US" dirty="0" smtClean="0"/>
              <a:t>Teach them healthy diet and exercise</a:t>
            </a:r>
          </a:p>
          <a:p>
            <a:pPr lvl="1"/>
            <a:r>
              <a:rPr lang="en-US" dirty="0" smtClean="0"/>
              <a:t>Understand their goals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and Counseling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Consumption of nutritional supplements among adolescents: usage and perceived benefits Health Educ. Res. (2003) 18(1): 98-107 doi:10.1093/her/18.1.98</a:t>
            </a:r>
          </a:p>
          <a:p>
            <a:r>
              <a:rPr lang="en-US" sz="1400" dirty="0"/>
              <a:t>Diehl, K., Thiel, A., Zipfel, S., Mayer, J., Schnell, A., &amp; Schneider, S. (2012). Elite Adolescent Athletes' Use of Dietary Supplements: Characteristics, Opinions, and Sources of Supply and Information. </a:t>
            </a:r>
            <a:r>
              <a:rPr lang="en-US" sz="1400" i="1" dirty="0"/>
              <a:t>International Journal Of Sport Nutrition &amp; Exercise Metabolism</a:t>
            </a:r>
            <a:r>
              <a:rPr lang="en-US" sz="1400" dirty="0"/>
              <a:t>, </a:t>
            </a:r>
            <a:r>
              <a:rPr lang="en-US" sz="1400" i="1" dirty="0"/>
              <a:t>22</a:t>
            </a:r>
            <a:r>
              <a:rPr lang="en-US" sz="1400" dirty="0"/>
              <a:t>(3), 165-174. </a:t>
            </a:r>
          </a:p>
          <a:p>
            <a:r>
              <a:rPr lang="en-US" sz="1400" dirty="0"/>
              <a:t>"Food." </a:t>
            </a:r>
            <a:r>
              <a:rPr lang="en-US" sz="1400" i="1" dirty="0"/>
              <a:t>Overview of Dietary Supplements</a:t>
            </a:r>
            <a:r>
              <a:rPr lang="en-US" sz="1400" dirty="0"/>
              <a:t>. </a:t>
            </a:r>
            <a:r>
              <a:rPr lang="en-US" sz="1400" dirty="0" err="1"/>
              <a:t>N.p</a:t>
            </a:r>
            <a:r>
              <a:rPr lang="en-US" sz="1400" dirty="0"/>
              <a:t>., </a:t>
            </a:r>
            <a:r>
              <a:rPr lang="en-US" sz="1400" dirty="0" err="1"/>
              <a:t>n.d</a:t>
            </a:r>
            <a:r>
              <a:rPr lang="en-US" sz="1400" dirty="0"/>
              <a:t>. Web. 18 Aug. 2012. &lt;http://www.fda.gov/Food/DietarySupplements/ConsumerInformation/ucm110417.htm</a:t>
            </a:r>
            <a:r>
              <a:rPr lang="en-US" sz="1400" dirty="0" smtClean="0"/>
              <a:t>&gt;.</a:t>
            </a:r>
          </a:p>
          <a:p>
            <a:r>
              <a:rPr lang="en-US" sz="1400" dirty="0" err="1"/>
              <a:t>Froiland</a:t>
            </a:r>
            <a:r>
              <a:rPr lang="en-US" sz="1400" dirty="0"/>
              <a:t>, K., </a:t>
            </a:r>
            <a:r>
              <a:rPr lang="en-US" sz="1400" dirty="0" err="1"/>
              <a:t>Koszewski</a:t>
            </a:r>
            <a:r>
              <a:rPr lang="en-US" sz="1400" dirty="0"/>
              <a:t>, W., </a:t>
            </a:r>
            <a:r>
              <a:rPr lang="en-US" sz="1400" dirty="0" err="1"/>
              <a:t>Hingst</a:t>
            </a:r>
            <a:r>
              <a:rPr lang="en-US" sz="1400" dirty="0"/>
              <a:t>, J., &amp; </a:t>
            </a:r>
            <a:r>
              <a:rPr lang="en-US" sz="1400" dirty="0" err="1"/>
              <a:t>Kopecky</a:t>
            </a:r>
            <a:r>
              <a:rPr lang="en-US" sz="1400" dirty="0"/>
              <a:t>, L. (2004). Nutritional Supplement use Among College Athletes and Their Sources of Information. </a:t>
            </a:r>
            <a:r>
              <a:rPr lang="en-US" sz="1400" i="1" dirty="0"/>
              <a:t>International Journal Of Sport Nutrition &amp; Exercise Metabolism</a:t>
            </a:r>
            <a:r>
              <a:rPr lang="en-US" sz="1400" dirty="0"/>
              <a:t>, </a:t>
            </a:r>
            <a:r>
              <a:rPr lang="en-US" sz="1400" i="1" dirty="0"/>
              <a:t>14</a:t>
            </a:r>
            <a:r>
              <a:rPr lang="en-US" sz="1400" dirty="0"/>
              <a:t>(1), 104-120. </a:t>
            </a:r>
          </a:p>
          <a:p>
            <a:r>
              <a:rPr lang="en-US" sz="1400" dirty="0"/>
              <a:t>"Growth Hormone Use &amp; Abuse." </a:t>
            </a:r>
            <a:r>
              <a:rPr lang="en-US" sz="1400" i="1" dirty="0"/>
              <a:t>Hormone.org</a:t>
            </a:r>
            <a:r>
              <a:rPr lang="en-US" sz="1400" dirty="0"/>
              <a:t>. Hormone Health Network, June 2009. Web. 18 Aug. 2012.</a:t>
            </a:r>
          </a:p>
          <a:p>
            <a:r>
              <a:rPr lang="en-US" sz="1400" dirty="0"/>
              <a:t>"Kids' &amp; Teens' Health." </a:t>
            </a:r>
            <a:r>
              <a:rPr lang="en-US" sz="1400" i="1" dirty="0"/>
              <a:t>- Hartford Hospital, Connecticut</a:t>
            </a:r>
            <a:r>
              <a:rPr lang="en-US" sz="1400" dirty="0"/>
              <a:t>. </a:t>
            </a:r>
            <a:r>
              <a:rPr lang="en-US" sz="1400" dirty="0" err="1"/>
              <a:t>N.p</a:t>
            </a:r>
            <a:r>
              <a:rPr lang="en-US" sz="1400" dirty="0"/>
              <a:t>., </a:t>
            </a:r>
            <a:r>
              <a:rPr lang="en-US" sz="1400" dirty="0" err="1"/>
              <a:t>n.d</a:t>
            </a:r>
            <a:r>
              <a:rPr lang="en-US" sz="1400" dirty="0"/>
              <a:t>. Web. 18 Aug. 2012. &lt;http://www.harthosp.org/HealthLibrary/WellnessCenters/KidsTeensHealth/default.aspx?chunkiid=21697</a:t>
            </a:r>
            <a:r>
              <a:rPr lang="en-US" sz="1400" dirty="0" smtClean="0"/>
              <a:t>&gt;.</a:t>
            </a:r>
          </a:p>
          <a:p>
            <a:r>
              <a:rPr lang="en-US" sz="1400" dirty="0"/>
              <a:t>M. Andrew Holowchak (2002): Ergogenic Aids and the Limits of Human Performance in Sport: Ethical Issues, Aesthetic Considerations, Journal </a:t>
            </a:r>
            <a:r>
              <a:rPr lang="en-US" sz="1400" dirty="0" err="1"/>
              <a:t>ofthe</a:t>
            </a:r>
            <a:r>
              <a:rPr lang="en-US" sz="1400" dirty="0"/>
              <a:t> Philosophy of Sport, 29:1, 75-86</a:t>
            </a:r>
          </a:p>
          <a:p>
            <a:r>
              <a:rPr lang="en-US" sz="1400" dirty="0" err="1"/>
              <a:t>Metzl</a:t>
            </a:r>
            <a:r>
              <a:rPr lang="en-US" sz="1400" dirty="0"/>
              <a:t>, J. D., Small, E., Levine, S. R., &amp; </a:t>
            </a:r>
            <a:r>
              <a:rPr lang="en-US" sz="1400" dirty="0" err="1"/>
              <a:t>Gershel</a:t>
            </a:r>
            <a:r>
              <a:rPr lang="en-US" sz="1400" dirty="0"/>
              <a:t>, J. C. (2001). Creatine Use Among Young Athletes. </a:t>
            </a:r>
            <a:r>
              <a:rPr lang="en-US" sz="1400" i="1" dirty="0"/>
              <a:t>Pediatrics</a:t>
            </a:r>
            <a:r>
              <a:rPr lang="en-US" sz="1400" dirty="0"/>
              <a:t>, </a:t>
            </a:r>
            <a:r>
              <a:rPr lang="en-US" sz="1400" i="1" dirty="0"/>
              <a:t>108</a:t>
            </a:r>
            <a:r>
              <a:rPr lang="en-US" sz="1400" dirty="0"/>
              <a:t>(2), 421. </a:t>
            </a:r>
          </a:p>
          <a:p>
            <a:r>
              <a:rPr lang="en-US" sz="1400" dirty="0"/>
              <a:t> "Steroids (Anabolic)." </a:t>
            </a:r>
            <a:r>
              <a:rPr lang="en-US" sz="1400" i="1" dirty="0"/>
              <a:t>Home</a:t>
            </a:r>
            <a:r>
              <a:rPr lang="en-US" sz="1400" dirty="0"/>
              <a:t>. </a:t>
            </a:r>
            <a:r>
              <a:rPr lang="en-US" sz="1400" dirty="0" err="1"/>
              <a:t>N.p</a:t>
            </a:r>
            <a:r>
              <a:rPr lang="en-US" sz="1400" dirty="0"/>
              <a:t>., </a:t>
            </a:r>
            <a:r>
              <a:rPr lang="en-US" sz="1400" dirty="0" err="1"/>
              <a:t>n.d</a:t>
            </a:r>
            <a:r>
              <a:rPr lang="en-US" sz="1400" dirty="0"/>
              <a:t>. Web. 18 Aug. 2012. &lt;http://www.drugabuse.gov/drugs-abuse/steroids-anabolic&gt;.</a:t>
            </a:r>
            <a:r>
              <a:rPr lang="en-US" sz="1400" dirty="0">
                <a:hlinkClick r:id="rId2"/>
              </a:rPr>
              <a:t/>
            </a:r>
            <a:br>
              <a:rPr lang="en-US" sz="1400" dirty="0">
                <a:hlinkClick r:id="rId2"/>
              </a:rPr>
            </a:b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Variety of Forms</a:t>
            </a:r>
          </a:p>
          <a:p>
            <a:pPr lvl="1"/>
            <a:r>
              <a:rPr lang="en-US" dirty="0" smtClean="0"/>
              <a:t>Tablets, powders, capsules, softgels, gelcaps, liquids and bars.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Dietary Supplements</a:t>
            </a:r>
            <a:endParaRPr lang="en-US" dirty="0"/>
          </a:p>
        </p:txBody>
      </p:sp>
      <p:pic>
        <p:nvPicPr>
          <p:cNvPr id="4" name="Picture 3" descr="sport-and-health-supplement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3115970"/>
            <a:ext cx="5257800" cy="332293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Studies show 48.7 % take Vitamin and Mineral tablets</a:t>
            </a:r>
          </a:p>
          <a:p>
            <a:r>
              <a:rPr lang="en-US" dirty="0" smtClean="0"/>
              <a:t>For reasons such as poor diet, illness prevention, sports performance, parental control.</a:t>
            </a:r>
          </a:p>
          <a:p>
            <a:r>
              <a:rPr lang="en-US" dirty="0" smtClean="0"/>
              <a:t>Typical responses are “keeps me healthy,” “keeps me fit for sports,” and “vitamin C to prevent colds.”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 and Mineral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4% have reported using these supplements</a:t>
            </a:r>
          </a:p>
          <a:p>
            <a:r>
              <a:rPr lang="en-US" dirty="0" smtClean="0"/>
              <a:t>For taste, thirst, energy, bulk up/gain weight, and parental control.</a:t>
            </a:r>
          </a:p>
          <a:p>
            <a:r>
              <a:rPr lang="en-US" dirty="0" smtClean="0"/>
              <a:t>Because “Helps me grow,” “gives me more energy for sports,” “quenches thirst,” or “stops my cold sores.”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Protein Formulas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17.9% reported taking herbal supplements</a:t>
            </a:r>
          </a:p>
          <a:p>
            <a:r>
              <a:rPr lang="en-US" dirty="0" smtClean="0"/>
              <a:t>Most common are ginseng, lysine, and Echinacea</a:t>
            </a:r>
          </a:p>
          <a:p>
            <a:r>
              <a:rPr lang="en-US" dirty="0" smtClean="0"/>
              <a:t>For illness prevention, energy boost, increase sports performance</a:t>
            </a:r>
          </a:p>
          <a:p>
            <a:r>
              <a:rPr lang="en-US" dirty="0" smtClean="0"/>
              <a:t>Because “Stops my cold sores,” “helps me with sports,” or “keeps me from getting sick”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Herbal Remedies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56% reported using Sports Drinks</a:t>
            </a:r>
          </a:p>
          <a:p>
            <a:r>
              <a:rPr lang="en-US" dirty="0" smtClean="0"/>
              <a:t>For taste, thirst, soft drink substitute, energy boost, sports performance, coaches preference, and prevent cramps</a:t>
            </a:r>
          </a:p>
          <a:p>
            <a:r>
              <a:rPr lang="en-US" dirty="0" smtClean="0"/>
              <a:t>Because “Taste nice,” “the energy gives you a lift,” “there’s a lot of vitamins in it,” “keeps me from getting cramps in sport,” or “cools you down.”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Sports Drinks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42 % reported using Energy Drinks </a:t>
            </a:r>
          </a:p>
          <a:p>
            <a:r>
              <a:rPr lang="en-US" dirty="0" smtClean="0"/>
              <a:t>For taste, energy, sports performance, peer pressure, and attractive labeling</a:t>
            </a:r>
          </a:p>
          <a:p>
            <a:r>
              <a:rPr lang="en-US" dirty="0" smtClean="0"/>
              <a:t>Because “makes me feel more energetic,” “other guys on the team take it,” “the caffeine gives me a buzz,” “the labeling looked cool, so I bought it” or “they’re like a soft drink."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Drinks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Definition- “substances, techniques, or materials that are work-engendering or performance-enhancing.” – Holowchak</a:t>
            </a:r>
          </a:p>
          <a:p>
            <a:r>
              <a:rPr lang="en-US" dirty="0" smtClean="0"/>
              <a:t>Five types: pharmacological, mechanical, physiological, psychological, and nutritional</a:t>
            </a:r>
          </a:p>
          <a:p>
            <a:r>
              <a:rPr lang="en-US" dirty="0" smtClean="0"/>
              <a:t>Will only be discussing pharmacological and nutritional aids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Ergogenic Aids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4335</TotalTime>
  <Words>948</Words>
  <Application>Microsoft Office PowerPoint</Application>
  <PresentationFormat>On-screen Show (4:3)</PresentationFormat>
  <Paragraphs>133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Supplement Use In Adolescents</vt:lpstr>
      <vt:lpstr>Dietary Supplement (DS)</vt:lpstr>
      <vt:lpstr>Dietary Supplements</vt:lpstr>
      <vt:lpstr>Vitamin and Mineral</vt:lpstr>
      <vt:lpstr>High Protein Formulas</vt:lpstr>
      <vt:lpstr>Herbal Remedies</vt:lpstr>
      <vt:lpstr>Sports Drinks</vt:lpstr>
      <vt:lpstr>Energy Drinks</vt:lpstr>
      <vt:lpstr>Ergogenic Aids</vt:lpstr>
      <vt:lpstr>Anabolic-Androgenic Steroids</vt:lpstr>
      <vt:lpstr>Positives Of Steroids</vt:lpstr>
      <vt:lpstr>Negatives</vt:lpstr>
      <vt:lpstr>Creatine</vt:lpstr>
      <vt:lpstr>Positives</vt:lpstr>
      <vt:lpstr>Negatives</vt:lpstr>
      <vt:lpstr>Human Growth Hormone (HGH)</vt:lpstr>
      <vt:lpstr>Positives</vt:lpstr>
      <vt:lpstr>Negatives</vt:lpstr>
      <vt:lpstr>Ephedra</vt:lpstr>
      <vt:lpstr>Positives</vt:lpstr>
      <vt:lpstr>Negatives</vt:lpstr>
      <vt:lpstr>Education and Counseling</vt:lpstr>
      <vt:lpstr>Works Cited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Supplement Use In Adolescents</dc:title>
  <dc:creator>DW</dc:creator>
  <cp:lastModifiedBy>DW</cp:lastModifiedBy>
  <cp:revision>39</cp:revision>
  <dcterms:created xsi:type="dcterms:W3CDTF">2012-08-15T14:43:00Z</dcterms:created>
  <dcterms:modified xsi:type="dcterms:W3CDTF">2012-08-18T14:58:05Z</dcterms:modified>
</cp:coreProperties>
</file>